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1" r:id="rId7"/>
    <p:sldId id="260" r:id="rId8"/>
    <p:sldId id="281" r:id="rId9"/>
    <p:sldId id="258" r:id="rId10"/>
    <p:sldId id="282" r:id="rId11"/>
    <p:sldId id="284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724" autoAdjust="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www.scholarpedia.org/article/Self-organization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s://my.cytron.io/p-maker-uno-bluetooth-robot-k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playing trumpet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0"/>
            <a:ext cx="5758075" cy="5391215"/>
          </a:xfrm>
        </p:spPr>
        <p:txBody>
          <a:bodyPr/>
          <a:lstStyle/>
          <a:p>
            <a:r>
              <a:rPr lang="en-US" noProof="0" dirty="0"/>
              <a:t>Swarm Robot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6" y="5391215"/>
            <a:ext cx="5758074" cy="1466785"/>
          </a:xfrm>
        </p:spPr>
        <p:txBody>
          <a:bodyPr/>
          <a:lstStyle/>
          <a:p>
            <a:r>
              <a:rPr lang="en-US" dirty="0"/>
              <a:t>Name  </a:t>
            </a:r>
            <a:r>
              <a:rPr lang="en-US" dirty="0" err="1"/>
              <a:t>Abdulalem</a:t>
            </a:r>
            <a:r>
              <a:rPr lang="en-US" dirty="0"/>
              <a:t> Ali </a:t>
            </a:r>
            <a:r>
              <a:rPr lang="en-US" dirty="0" err="1"/>
              <a:t>Almaeesh</a:t>
            </a:r>
            <a:endParaRPr lang="en-US" dirty="0"/>
          </a:p>
          <a:p>
            <a:r>
              <a:rPr lang="en-US" dirty="0"/>
              <a:t>1714949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3CD0F96C-C036-4A88-B85A-765408F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598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History of the robot</a:t>
            </a:r>
          </a:p>
        </p:txBody>
      </p:sp>
      <p:pic>
        <p:nvPicPr>
          <p:cNvPr id="8" name="Picture Placeholder 7" descr="A close-up of a drum set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robot swarm is a </a:t>
            </a:r>
            <a:r>
              <a:rPr lang="en-GB" b="0" i="0" u="none" strike="noStrike" dirty="0">
                <a:solidFill>
                  <a:srgbClr val="0078AC"/>
                </a:solidFill>
                <a:effectLst/>
                <a:latin typeface="Georgia" panose="02040502050405020303" pitchFamily="18" charset="0"/>
                <a:hlinkClick r:id="rId3" tooltip="Self-organization"/>
              </a:rPr>
              <a:t>self-organizing</a:t>
            </a:r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multi-robot system characterized by high redundancy. Robots’ sensing and communication capabilities are local and robots do not have access to global information. The collective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behavior</a:t>
            </a:r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of the robot swarm emerges from the interactions of each individual robot with its peers and with the environment. Typically, a robot swarm is composed of homogeneous robots, although some examples of heterogeneous robot swarms do exist</a:t>
            </a:r>
            <a:r>
              <a:rPr lang="en-US" dirty="0"/>
              <a:t>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000" r="25000"/>
          <a:stretch/>
        </p:blipFill>
        <p:spPr>
          <a:xfrm>
            <a:off x="-870281" y="1326871"/>
            <a:ext cx="3291208" cy="370261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p:pic>
        <p:nvPicPr>
          <p:cNvPr id="1026" name="Picture 2" descr="Swarm robot research linear actuator - Precision Microdrives">
            <a:extLst>
              <a:ext uri="{FF2B5EF4-FFF2-40B4-BE49-F238E27FC236}">
                <a16:creationId xmlns:a16="http://schemas.microsoft.com/office/drawing/2014/main" id="{3D28754F-B882-DC64-E821-5FCB5890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45" y="1326870"/>
            <a:ext cx="4936813" cy="370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" y="546310"/>
            <a:ext cx="7121174" cy="495301"/>
          </a:xfrm>
        </p:spPr>
        <p:txBody>
          <a:bodyPr/>
          <a:lstStyle/>
          <a:p>
            <a:r>
              <a:rPr lang="en-US" dirty="0"/>
              <a:t>System arcticture</a:t>
            </a:r>
          </a:p>
        </p:txBody>
      </p:sp>
      <p:pic>
        <p:nvPicPr>
          <p:cNvPr id="25" name="Picture Placeholder 24" descr="A close up of a piano keys">
            <a:extLst>
              <a:ext uri="{FF2B5EF4-FFF2-40B4-BE49-F238E27FC236}">
                <a16:creationId xmlns:a16="http://schemas.microsoft.com/office/drawing/2014/main" id="{0C86ED0F-C10D-48DF-A586-0050618B1C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398" y="0"/>
            <a:ext cx="4038602" cy="6858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F4E802-6616-4662-937B-2F06B7104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4802" y="0"/>
            <a:ext cx="4038892" cy="6858000"/>
          </a:xfrm>
          <a:prstGeom prst="rect">
            <a:avLst/>
          </a:prstGeom>
        </p:spPr>
      </p:pic>
      <p:pic>
        <p:nvPicPr>
          <p:cNvPr id="4098" name="Picture 2" descr="Frontiers | Swarm-Enabling Technology for Multi-Robot Systems | Robotics  and AI">
            <a:extLst>
              <a:ext uri="{FF2B5EF4-FFF2-40B4-BE49-F238E27FC236}">
                <a16:creationId xmlns:a16="http://schemas.microsoft.com/office/drawing/2014/main" id="{40D73255-00E7-DE26-1D85-4CFCD15AD8ED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53" y="1313403"/>
            <a:ext cx="7966069" cy="52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5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305341"/>
            <a:ext cx="5135764" cy="495300"/>
          </a:xfrm>
        </p:spPr>
        <p:txBody>
          <a:bodyPr>
            <a:normAutofit/>
          </a:bodyPr>
          <a:lstStyle/>
          <a:p>
            <a:r>
              <a:rPr lang="en-US" sz="2700" dirty="0"/>
              <a:t>Robot Design and mission</a:t>
            </a:r>
          </a:p>
        </p:txBody>
      </p:sp>
      <p:pic>
        <p:nvPicPr>
          <p:cNvPr id="5122" name="Picture 2" descr="swarm robot design for Sale OFF 77%">
            <a:extLst>
              <a:ext uri="{FF2B5EF4-FFF2-40B4-BE49-F238E27FC236}">
                <a16:creationId xmlns:a16="http://schemas.microsoft.com/office/drawing/2014/main" id="{175958BF-6CC9-0687-10E9-F7C37DED09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624840"/>
            <a:ext cx="6096000" cy="56083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AC89DF71-DD6F-9830-58C1-ED182D400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3368" y="968231"/>
            <a:ext cx="5135764" cy="3577259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An 8-bit micro-controller from Atmel to be chosen</a:t>
            </a:r>
          </a:p>
          <a:p>
            <a:pPr algn="l"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as the brains of each robot, this 8pin chip is simple to program and has enough computing power to achieve</a:t>
            </a:r>
          </a:p>
          <a:p>
            <a:pPr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the desired design. A duel H-bridge motor driver chip from Texas Instruments to be used to interface and control</a:t>
            </a:r>
          </a:p>
          <a:p>
            <a:pPr algn="l"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two DC motors for movement. A combination of and not gate array chips will act as I/O extenders so</a:t>
            </a:r>
          </a:p>
          <a:p>
            <a:pPr algn="l"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as to free pin on the chip for other uses. A combination of several IR transmitter diodes, a single IR receiver</a:t>
            </a:r>
          </a:p>
          <a:p>
            <a:pPr algn="l">
              <a:lnSpc>
                <a:spcPct val="1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ff2"/>
              </a:rPr>
              <a:t>diode and two limit switches are used for sensing and interacting with the environment.</a:t>
            </a:r>
          </a:p>
          <a:p>
            <a:endParaRPr lang="en-US" dirty="0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CE956392-F708-527F-5C61-6AD360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" y="546310"/>
            <a:ext cx="7121174" cy="495301"/>
          </a:xfrm>
        </p:spPr>
        <p:txBody>
          <a:bodyPr>
            <a:normAutofit/>
          </a:bodyPr>
          <a:lstStyle/>
          <a:p>
            <a:r>
              <a:rPr lang="en-US" sz="2700"/>
              <a:t>Flowchart</a:t>
            </a:r>
          </a:p>
        </p:txBody>
      </p:sp>
      <p:pic>
        <p:nvPicPr>
          <p:cNvPr id="8" name="Picture Placeholder 7" descr="A black and white piano close up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1" r="10489" b="2"/>
          <a:stretch/>
        </p:blipFill>
        <p:spPr>
          <a:xfrm>
            <a:off x="847725" y="1528474"/>
            <a:ext cx="6450013" cy="412873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3268216-3816-75CA-595C-080341636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1" r="19314" b="-1"/>
          <a:stretch/>
        </p:blipFill>
        <p:spPr>
          <a:xfrm>
            <a:off x="8153398" y="10"/>
            <a:ext cx="4038602" cy="685799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5F80A4A5-C508-93E7-59D0-DDF75023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4" y="1528473"/>
            <a:ext cx="6450013" cy="41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2" y="666789"/>
            <a:ext cx="4100641" cy="1034385"/>
          </a:xfrm>
        </p:spPr>
        <p:txBody>
          <a:bodyPr/>
          <a:lstStyle/>
          <a:p>
            <a:r>
              <a:rPr lang="en-US" dirty="0"/>
              <a:t>Actuators and Locomotion</a:t>
            </a:r>
          </a:p>
        </p:txBody>
      </p:sp>
      <p:pic>
        <p:nvPicPr>
          <p:cNvPr id="8" name="Picture Placeholder 7" descr="A black and white piano close up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93571"/>
            <a:ext cx="12192000" cy="38644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C4149016-81A1-95E4-7D74-5BA3B9BD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57" y="1071777"/>
            <a:ext cx="5197878" cy="2584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D485CA-0D87-A391-E218-1BF9C8F8F834}"/>
              </a:ext>
            </a:extLst>
          </p:cNvPr>
          <p:cNvSpPr txBox="1"/>
          <p:nvPr/>
        </p:nvSpPr>
        <p:spPr>
          <a:xfrm>
            <a:off x="537029" y="3656571"/>
            <a:ext cx="3773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TT" gearbox motor are popular</a:t>
            </a:r>
          </a:p>
          <a:p>
            <a:r>
              <a:rPr lang="en-GB" b="0" i="0" dirty="0">
                <a:solidFill>
                  <a:srgbClr val="333745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GB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These motors are being used in building mobile robot, example in one of </a:t>
            </a:r>
            <a:r>
              <a:rPr lang="en-GB" b="0" i="0" u="none" strike="noStrike" dirty="0" err="1">
                <a:solidFill>
                  <a:srgbClr val="0563C1"/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Cytron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Mobile Robot Kit for RBT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D009D55B-B1FB-53D1-1B6C-7D6E7FF6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57" y="3830606"/>
            <a:ext cx="5160014" cy="2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62" y="986268"/>
            <a:ext cx="7731738" cy="1034385"/>
          </a:xfrm>
        </p:spPr>
        <p:txBody>
          <a:bodyPr/>
          <a:lstStyle/>
          <a:p>
            <a:r>
              <a:rPr lang="en-US" dirty="0"/>
              <a:t>Navigation System and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146" name="Picture 2" descr="The Swarm Robotic Platform MONA">
            <a:extLst>
              <a:ext uri="{FF2B5EF4-FFF2-40B4-BE49-F238E27FC236}">
                <a16:creationId xmlns:a16="http://schemas.microsoft.com/office/drawing/2014/main" id="{E5804BD6-0DB4-BA6E-EDFD-2C882ED1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1477"/>
            <a:ext cx="5274365" cy="33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a) Mona, an open-source miniature mobile robot developed for swarm... |  Download Scientific Diagram">
            <a:extLst>
              <a:ext uri="{FF2B5EF4-FFF2-40B4-BE49-F238E27FC236}">
                <a16:creationId xmlns:a16="http://schemas.microsoft.com/office/drawing/2014/main" id="{F20BA5D7-3D11-2958-1E8B-1E284348A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9513" y="37713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a) Mona, an open-source miniature mobile robot developed for swarm... |  Download Scientific Diagram">
            <a:extLst>
              <a:ext uri="{FF2B5EF4-FFF2-40B4-BE49-F238E27FC236}">
                <a16:creationId xmlns:a16="http://schemas.microsoft.com/office/drawing/2014/main" id="{E8BD1649-16DE-290C-532F-FF81E31629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1B75344-0D73-CAFD-2A29-45914DF6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2231477"/>
            <a:ext cx="4930617" cy="38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2" y="666789"/>
            <a:ext cx="4560681" cy="1034385"/>
          </a:xfrm>
        </p:spPr>
        <p:txBody>
          <a:bodyPr/>
          <a:lstStyle/>
          <a:p>
            <a:r>
              <a:rPr lang="en-GB" dirty="0"/>
              <a:t>Data Collection and Data Transmission</a:t>
            </a:r>
            <a:endParaRPr lang="en-US" dirty="0"/>
          </a:p>
        </p:txBody>
      </p:sp>
      <p:pic>
        <p:nvPicPr>
          <p:cNvPr id="8" name="Picture Placeholder 7" descr="A black and white piano close up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20076"/>
            <a:ext cx="12192000" cy="38644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170" name="Picture 2" descr="UAV swarm communication and control architectures: a review">
            <a:extLst>
              <a:ext uri="{FF2B5EF4-FFF2-40B4-BE49-F238E27FC236}">
                <a16:creationId xmlns:a16="http://schemas.microsoft.com/office/drawing/2014/main" id="{87CE2ABF-DEDC-25D2-2EEE-82D71E75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9404"/>
            <a:ext cx="5831861" cy="31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ilobot: A low cost robot with scalable operations designed for collective  behaviors - ScienceDirect">
            <a:extLst>
              <a:ext uri="{FF2B5EF4-FFF2-40B4-BE49-F238E27FC236}">
                <a16:creationId xmlns:a16="http://schemas.microsoft.com/office/drawing/2014/main" id="{7536DB24-C34D-3022-07DC-8A54DBD3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47" y="3978729"/>
            <a:ext cx="2864488" cy="277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PSwarm at WISES 2017 in Hamburg - cpswarm.eu">
            <a:extLst>
              <a:ext uri="{FF2B5EF4-FFF2-40B4-BE49-F238E27FC236}">
                <a16:creationId xmlns:a16="http://schemas.microsoft.com/office/drawing/2014/main" id="{61B2F4DC-FB30-A310-4A46-1AF0F1C9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8" y="3168508"/>
            <a:ext cx="4916510" cy="303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9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99F6F-7667-FE4A-5CBC-D258E068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C87D-F2BE-FE21-372A-D9519735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53BA9-9AB1-1651-7C7E-A0DA2BDD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6168B-3B63-0983-D67C-DD19D9DE9674}"/>
              </a:ext>
            </a:extLst>
          </p:cNvPr>
          <p:cNvSpPr txBox="1"/>
          <p:nvPr/>
        </p:nvSpPr>
        <p:spPr>
          <a:xfrm>
            <a:off x="967409" y="398429"/>
            <a:ext cx="6122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Power system</a:t>
            </a:r>
          </a:p>
        </p:txBody>
      </p:sp>
      <p:pic>
        <p:nvPicPr>
          <p:cNvPr id="8194" name="Picture 2" descr="Frontiers | A Two Teraflop Swarm | Robotics and AI">
            <a:extLst>
              <a:ext uri="{FF2B5EF4-FFF2-40B4-BE49-F238E27FC236}">
                <a16:creationId xmlns:a16="http://schemas.microsoft.com/office/drawing/2014/main" id="{72D4E778-2DEC-309C-DAFC-F119D64D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73" y="1209675"/>
            <a:ext cx="534352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lo bot for Sale OFF 71%">
            <a:extLst>
              <a:ext uri="{FF2B5EF4-FFF2-40B4-BE49-F238E27FC236}">
                <a16:creationId xmlns:a16="http://schemas.microsoft.com/office/drawing/2014/main" id="{7B41340F-96EE-EF63-8435-F76087C8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0" y="1701168"/>
            <a:ext cx="20764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5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{1D982CCA-D59A-420B-853E-3648C3ECCD68}tf16411254_win32</Template>
  <TotalTime>160</TotalTime>
  <Words>265</Words>
  <Application>Microsoft Office PowerPoint</Application>
  <PresentationFormat>Widescreen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ff2</vt:lpstr>
      <vt:lpstr>Franklin Gothic Demi Cond</vt:lpstr>
      <vt:lpstr>Georgia</vt:lpstr>
      <vt:lpstr>Segoe UI Light</vt:lpstr>
      <vt:lpstr>Source Sans Pro</vt:lpstr>
      <vt:lpstr>Univers Light</vt:lpstr>
      <vt:lpstr>Office Theme</vt:lpstr>
      <vt:lpstr>Swarm Robot</vt:lpstr>
      <vt:lpstr>History of the robot</vt:lpstr>
      <vt:lpstr>System arcticture</vt:lpstr>
      <vt:lpstr>Robot Design and mission</vt:lpstr>
      <vt:lpstr>Flowchart</vt:lpstr>
      <vt:lpstr>Actuators and Locomotion</vt:lpstr>
      <vt:lpstr>Navigation System and Controller</vt:lpstr>
      <vt:lpstr>Data Collection and Data Transmission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Robot</dc:title>
  <dc:creator>AL-MAEESH ABDULALEM ALI ABDULLAH</dc:creator>
  <cp:lastModifiedBy>AL-MAEESH ABDULALEM ALI ABDULLAH</cp:lastModifiedBy>
  <cp:revision>1</cp:revision>
  <dcterms:created xsi:type="dcterms:W3CDTF">2022-05-22T09:14:26Z</dcterms:created>
  <dcterms:modified xsi:type="dcterms:W3CDTF">2022-05-22T11:55:06Z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